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2" r:id="rId10"/>
    <p:sldId id="274" r:id="rId11"/>
    <p:sldId id="275" r:id="rId12"/>
    <p:sldId id="264" r:id="rId13"/>
    <p:sldId id="265" r:id="rId14"/>
    <p:sldId id="269" r:id="rId15"/>
    <p:sldId id="266" r:id="rId16"/>
    <p:sldId id="270" r:id="rId17"/>
    <p:sldId id="271" r:id="rId18"/>
    <p:sldId id="273" r:id="rId19"/>
    <p:sldId id="272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9412" autoAdjust="0"/>
  </p:normalViewPr>
  <p:slideViewPr>
    <p:cSldViewPr>
      <p:cViewPr varScale="1">
        <p:scale>
          <a:sx n="78" d="100"/>
          <a:sy n="78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EF59A-420A-4B23-A46A-6C662601C1B5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1F110-50B1-469A-98B6-FE99B1618E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1F110-50B1-469A-98B6-FE99B1618E8D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6F6D68-05ED-482B-AE3E-089FBBC1DB8A}" type="datetimeFigureOut">
              <a:rPr lang="de-DE" smtClean="0"/>
              <a:pPr/>
              <a:t>17.04.2008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AFDD96-640D-4F46-BC67-54F082AB49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Fast Fourier Transform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FFT – </a:t>
            </a:r>
            <a:r>
              <a:rPr lang="de-DE" dirty="0" err="1" smtClean="0"/>
              <a:t>Lower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:</a:t>
            </a:r>
            <a:endParaRPr lang="de-D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43108" y="2643182"/>
          <a:ext cx="4143404" cy="1123635"/>
        </p:xfrm>
        <a:graphic>
          <a:graphicData uri="http://schemas.openxmlformats.org/presentationml/2006/ole">
            <p:oleObj spid="_x0000_s5122" name="Formel" r:id="rId3" imgW="749160" imgH="203040" progId="Equation.3">
              <p:embed/>
            </p:oleObj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142976" y="4500570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(S. </a:t>
            </a:r>
            <a:r>
              <a:rPr lang="de-DE" dirty="0" err="1" smtClean="0"/>
              <a:t>Winograd</a:t>
            </a:r>
            <a:r>
              <a:rPr lang="de-DE" dirty="0" smtClean="0"/>
              <a:t> – </a:t>
            </a:r>
            <a:r>
              <a:rPr lang="de-DE" dirty="0" err="1" smtClean="0"/>
              <a:t>Arithmetic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Computations</a:t>
            </a:r>
            <a:r>
              <a:rPr lang="de-DE" dirty="0" smtClean="0"/>
              <a:t> 1980</a:t>
            </a:r>
            <a:br>
              <a:rPr lang="de-DE" dirty="0" smtClean="0"/>
            </a:br>
            <a:r>
              <a:rPr lang="de-DE" dirty="0" smtClean="0"/>
              <a:t>CBMS-NSF, </a:t>
            </a:r>
            <a:br>
              <a:rPr lang="de-DE" dirty="0" smtClean="0"/>
            </a:br>
            <a:r>
              <a:rPr lang="de-DE" dirty="0" smtClean="0"/>
              <a:t>Regional Conference Series in Applied </a:t>
            </a:r>
            <a:r>
              <a:rPr lang="de-DE" dirty="0" err="1" smtClean="0"/>
              <a:t>Mathematics</a:t>
            </a:r>
            <a:r>
              <a:rPr lang="de-DE" dirty="0" smtClean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FFT </a:t>
            </a:r>
            <a:r>
              <a:rPr lang="de-DE" dirty="0" err="1" smtClean="0"/>
              <a:t>if</a:t>
            </a:r>
            <a:r>
              <a:rPr lang="de-DE" dirty="0" smtClean="0"/>
              <a:t> N </a:t>
            </a:r>
            <a:r>
              <a:rPr lang="de-DE" dirty="0" err="1" smtClean="0"/>
              <a:t>is</a:t>
            </a:r>
            <a:r>
              <a:rPr lang="de-DE" dirty="0" smtClean="0"/>
              <a:t> prime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:</a:t>
            </a:r>
          </a:p>
          <a:p>
            <a:pPr>
              <a:buNone/>
            </a:pPr>
            <a:endParaRPr lang="de-DE" dirty="0" smtClean="0"/>
          </a:p>
        </p:txBody>
      </p:sp>
      <p:pic>
        <p:nvPicPr>
          <p:cNvPr id="4" name="Grafik 3" descr="ca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357562"/>
            <a:ext cx="7715304" cy="21875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Implementation</a:t>
            </a:r>
            <a:r>
              <a:rPr lang="de-DE" dirty="0" smtClean="0"/>
              <a:t> (N = power </a:t>
            </a:r>
            <a:r>
              <a:rPr lang="de-DE" dirty="0" err="1" smtClean="0"/>
              <a:t>of</a:t>
            </a:r>
            <a:r>
              <a:rPr lang="de-DE" dirty="0" smtClean="0"/>
              <a:t> 2)</a:t>
            </a:r>
            <a:endParaRPr lang="de-DE" dirty="0"/>
          </a:p>
        </p:txBody>
      </p:sp>
      <p:pic>
        <p:nvPicPr>
          <p:cNvPr id="4" name="Inhaltsplatzhalter 3" descr="fml_radix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874" y="2413179"/>
            <a:ext cx="7800252" cy="39969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Recursive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endParaRPr lang="de-DE" dirty="0"/>
          </a:p>
        </p:txBody>
      </p:sp>
      <p:pic>
        <p:nvPicPr>
          <p:cNvPr id="4" name="Inhaltsplatzhalter 3" descr="al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190" y="2249488"/>
            <a:ext cx="7659620" cy="43243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Recursive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Stack-Problem: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Space Complexity: O(</a:t>
            </a:r>
            <a:r>
              <a:rPr lang="en-US" dirty="0" err="1" smtClean="0">
                <a:solidFill>
                  <a:schemeClr val="tx1"/>
                </a:solidFill>
              </a:rPr>
              <a:t>NlogN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Better Approach: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Iterative Implementation =&gt; in place! (O(N))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Iterative </a:t>
            </a:r>
            <a:r>
              <a:rPr lang="de-DE" dirty="0" err="1" smtClean="0"/>
              <a:t>Implementation</a:t>
            </a:r>
            <a:r>
              <a:rPr lang="de-DE" dirty="0" smtClean="0"/>
              <a:t> (N=8)</a:t>
            </a:r>
            <a:endParaRPr lang="de-DE" dirty="0"/>
          </a:p>
        </p:txBody>
      </p:sp>
      <p:pic>
        <p:nvPicPr>
          <p:cNvPr id="4" name="Inhaltsplatzhalter 3" descr="graph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8849" y="2249488"/>
            <a:ext cx="4346301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Iterative </a:t>
            </a:r>
            <a:r>
              <a:rPr lang="de-DE" dirty="0" err="1" smtClean="0"/>
              <a:t>Implementation</a:t>
            </a:r>
            <a:r>
              <a:rPr lang="de-DE" dirty="0" smtClean="0"/>
              <a:t> (N=8)</a:t>
            </a:r>
            <a:endParaRPr lang="de-DE" dirty="0"/>
          </a:p>
        </p:txBody>
      </p:sp>
      <p:pic>
        <p:nvPicPr>
          <p:cNvPr id="4" name="Inhaltsplatzhalter 3" descr="schem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137" y="2968625"/>
            <a:ext cx="6943725" cy="2886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Iterative </a:t>
            </a:r>
            <a:r>
              <a:rPr lang="de-DE" dirty="0" err="1" smtClean="0"/>
              <a:t>Implementation</a:t>
            </a:r>
            <a:r>
              <a:rPr lang="de-DE" dirty="0" smtClean="0"/>
              <a:t> (N=8)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Bit-Inversion:</a:t>
            </a:r>
          </a:p>
          <a:p>
            <a:endParaRPr lang="de-DE" dirty="0"/>
          </a:p>
        </p:txBody>
      </p:sp>
      <p:pic>
        <p:nvPicPr>
          <p:cNvPr id="4" name="Grafik 3" descr="table_bit_in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786058"/>
            <a:ext cx="8501090" cy="3775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Iterative </a:t>
            </a:r>
            <a:r>
              <a:rPr lang="de-DE" dirty="0" err="1" smtClean="0"/>
              <a:t>Implementation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Theorem: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The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inversion</a:t>
            </a:r>
            <a:r>
              <a:rPr lang="de-DE" dirty="0" smtClean="0"/>
              <a:t> </a:t>
            </a:r>
            <a:r>
              <a:rPr lang="de-DE" dirty="0" err="1" smtClean="0"/>
              <a:t>yields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permutation</a:t>
            </a:r>
            <a:r>
              <a:rPr lang="de-DE" dirty="0" smtClean="0"/>
              <a:t> graph.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Iterative </a:t>
            </a:r>
            <a:r>
              <a:rPr lang="de-DE" dirty="0" err="1" smtClean="0"/>
              <a:t>Implementation</a:t>
            </a:r>
            <a:endParaRPr lang="de-DE" dirty="0"/>
          </a:p>
        </p:txBody>
      </p:sp>
      <p:pic>
        <p:nvPicPr>
          <p:cNvPr id="5" name="Inhaltsplatzhalter 4" descr="al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71678"/>
            <a:ext cx="6310036" cy="47863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de-DE" dirty="0" smtClean="0"/>
              <a:t>Historical </a:t>
            </a:r>
            <a:r>
              <a:rPr lang="en-US" dirty="0" smtClean="0"/>
              <a:t>Introduction</a:t>
            </a:r>
          </a:p>
          <a:p>
            <a:pPr marL="624078" indent="-514350"/>
            <a:r>
              <a:rPr lang="en-US" dirty="0" smtClean="0"/>
              <a:t>CFT and DFT</a:t>
            </a:r>
          </a:p>
          <a:p>
            <a:pPr marL="624078" indent="-514350"/>
            <a:r>
              <a:rPr lang="en-US" dirty="0" smtClean="0"/>
              <a:t>Derivation of FFT</a:t>
            </a:r>
          </a:p>
          <a:p>
            <a:pPr marL="624078" indent="-514350"/>
            <a:r>
              <a:rPr lang="en-US" dirty="0" smtClean="0"/>
              <a:t>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Introduction</a:t>
            </a:r>
            <a:endParaRPr lang="en-US" dirty="0"/>
          </a:p>
        </p:txBody>
      </p:sp>
      <p:pic>
        <p:nvPicPr>
          <p:cNvPr id="4" name="Inhaltsplatzhalter 3" descr="01_history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7439" y="2249488"/>
            <a:ext cx="4289121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Continuous Fourier Transform (CFT)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Given</a:t>
            </a:r>
            <a:r>
              <a:rPr lang="de-DE" dirty="0" smtClean="0"/>
              <a:t>: </a:t>
            </a:r>
          </a:p>
          <a:p>
            <a:pPr>
              <a:buNone/>
            </a:pPr>
            <a:endParaRPr lang="de-DE" dirty="0" smtClean="0"/>
          </a:p>
          <a:p>
            <a:r>
              <a:rPr lang="en-US" dirty="0" smtClean="0"/>
              <a:t>Complex Fourier Coefficient: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Fourier Series: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    (change of basis)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6" name="Grafik 5" descr="def_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285992"/>
            <a:ext cx="4357718" cy="502586"/>
          </a:xfrm>
          <a:prstGeom prst="rect">
            <a:avLst/>
          </a:prstGeom>
        </p:spPr>
      </p:pic>
      <p:pic>
        <p:nvPicPr>
          <p:cNvPr id="7" name="Grafik 6" descr="def_coef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643314"/>
            <a:ext cx="4500594" cy="849449"/>
          </a:xfrm>
          <a:prstGeom prst="rect">
            <a:avLst/>
          </a:prstGeom>
        </p:spPr>
      </p:pic>
      <p:pic>
        <p:nvPicPr>
          <p:cNvPr id="8" name="Grafik 7" descr="def_serie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5072074"/>
            <a:ext cx="3143272" cy="962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Given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Discrete Fourier Transform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Inhaltsplatzhalter 3" descr="def_d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7" y="3643314"/>
            <a:ext cx="7143798" cy="1369952"/>
          </a:xfrm>
          <a:prstGeom prst="rect">
            <a:avLst/>
          </a:prstGeom>
        </p:spPr>
      </p:pic>
      <p:pic>
        <p:nvPicPr>
          <p:cNvPr id="13" name="Grafik 12" descr="def_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2214554"/>
            <a:ext cx="4572032" cy="639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Discrete</a:t>
            </a:r>
            <a:r>
              <a:rPr lang="de-DE" dirty="0" smtClean="0"/>
              <a:t> Fourier Transform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Fourier-Matrix</a:t>
            </a:r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/>
          </a:p>
          <a:p>
            <a:r>
              <a:rPr lang="de-DE" dirty="0" smtClean="0">
                <a:solidFill>
                  <a:schemeClr val="tx1"/>
                </a:solidFill>
              </a:rPr>
              <a:t>DFT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x:</a:t>
            </a:r>
          </a:p>
          <a:p>
            <a:endParaRPr lang="de-DE" dirty="0" smtClean="0"/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Matrix-</a:t>
            </a:r>
            <a:r>
              <a:rPr lang="de-DE" dirty="0" err="1" smtClean="0">
                <a:solidFill>
                  <a:schemeClr val="tx1"/>
                </a:solidFill>
              </a:rPr>
              <a:t>Vector</a:t>
            </a:r>
            <a:r>
              <a:rPr lang="de-DE" dirty="0" smtClean="0">
                <a:solidFill>
                  <a:schemeClr val="tx1"/>
                </a:solidFill>
              </a:rPr>
              <a:t>-</a:t>
            </a:r>
            <a:r>
              <a:rPr lang="de-DE" dirty="0" err="1" smtClean="0">
                <a:solidFill>
                  <a:schemeClr val="tx1"/>
                </a:solidFill>
              </a:rPr>
              <a:t>Product</a:t>
            </a:r>
            <a:r>
              <a:rPr lang="de-DE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N^2 </a:t>
            </a:r>
            <a:r>
              <a:rPr lang="de-DE" dirty="0" err="1" smtClean="0">
                <a:solidFill>
                  <a:schemeClr val="tx1"/>
                </a:solidFill>
              </a:rPr>
              <a:t>Multiplications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N(N-1) </a:t>
            </a:r>
            <a:r>
              <a:rPr lang="de-DE" dirty="0" err="1" smtClean="0">
                <a:solidFill>
                  <a:schemeClr val="tx1"/>
                </a:solidFill>
              </a:rPr>
              <a:t>Additions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Arithmetic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Complexity</a:t>
            </a:r>
            <a:r>
              <a:rPr lang="de-DE" dirty="0" smtClean="0">
                <a:solidFill>
                  <a:schemeClr val="tx1"/>
                </a:solidFill>
              </a:rPr>
              <a:t>: O(N^2)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4" name="Grafik 3" descr="def_mat_m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429132"/>
            <a:ext cx="2609850" cy="742950"/>
          </a:xfrm>
          <a:prstGeom prst="rect">
            <a:avLst/>
          </a:prstGeom>
        </p:spPr>
      </p:pic>
      <p:pic>
        <p:nvPicPr>
          <p:cNvPr id="5" name="Grafik 4" descr="def_W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2071678"/>
            <a:ext cx="3356067" cy="857256"/>
          </a:xfrm>
          <a:prstGeom prst="rect">
            <a:avLst/>
          </a:prstGeom>
        </p:spPr>
      </p:pic>
      <p:pic>
        <p:nvPicPr>
          <p:cNvPr id="6" name="Grafik 5" descr="def_x_ha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214686"/>
            <a:ext cx="3143272" cy="580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Interpolation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Given</a:t>
            </a:r>
            <a:r>
              <a:rPr lang="de-DE" dirty="0" smtClean="0"/>
              <a:t>: </a:t>
            </a:r>
            <a:r>
              <a:rPr lang="de-DE" dirty="0" err="1" smtClean="0"/>
              <a:t>equidistant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i.e.</a:t>
            </a:r>
          </a:p>
          <a:p>
            <a:endParaRPr lang="de-DE" dirty="0" smtClean="0"/>
          </a:p>
          <a:p>
            <a:r>
              <a:rPr lang="de-DE" dirty="0" smtClean="0"/>
              <a:t>Goal: find       such </a:t>
            </a:r>
            <a:r>
              <a:rPr lang="de-DE" dirty="0" err="1" smtClean="0"/>
              <a:t>that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   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</a:p>
          <a:p>
            <a:pPr lvl="1">
              <a:buNone/>
            </a:pPr>
            <a:endParaRPr lang="de-DE" dirty="0"/>
          </a:p>
        </p:txBody>
      </p:sp>
      <p:pic>
        <p:nvPicPr>
          <p:cNvPr id="5" name="Grafik 4" descr="def_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357430"/>
            <a:ext cx="3097050" cy="357190"/>
          </a:xfrm>
          <a:prstGeom prst="rect">
            <a:avLst/>
          </a:prstGeom>
        </p:spPr>
      </p:pic>
      <p:pic>
        <p:nvPicPr>
          <p:cNvPr id="6" name="Grafik 5" descr="sample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2857496"/>
            <a:ext cx="5059380" cy="741587"/>
          </a:xfrm>
          <a:prstGeom prst="rect">
            <a:avLst/>
          </a:prstGeom>
        </p:spPr>
      </p:pic>
      <p:pic>
        <p:nvPicPr>
          <p:cNvPr id="7" name="Grafik 6" descr="trig_polynomia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64" y="4214818"/>
            <a:ext cx="2968646" cy="1000132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571736" y="3643314"/>
          <a:ext cx="357190" cy="556394"/>
        </p:xfrm>
        <a:graphic>
          <a:graphicData uri="http://schemas.openxmlformats.org/presentationml/2006/ole">
            <p:oleObj spid="_x0000_s2050" name="Formel" r:id="rId6" imgW="164880" imgH="228600" progId="Equation.3">
              <p:embed/>
            </p:oleObj>
          </a:graphicData>
        </a:graphic>
      </p:graphicFrame>
      <p:pic>
        <p:nvPicPr>
          <p:cNvPr id="10" name="Grafik 9" descr="interpolatio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28926" y="5357826"/>
            <a:ext cx="3925824" cy="485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Interpolation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Theorem: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=&gt; Inverse DFT!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28662" y="2928934"/>
          <a:ext cx="7000924" cy="943884"/>
        </p:xfrm>
        <a:graphic>
          <a:graphicData uri="http://schemas.openxmlformats.org/presentationml/2006/ole">
            <p:oleObj spid="_x0000_s3075" name="Formel" r:id="rId3" imgW="1904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Derivation </a:t>
            </a:r>
            <a:r>
              <a:rPr lang="de-DE" dirty="0" err="1" smtClean="0"/>
              <a:t>of</a:t>
            </a:r>
            <a:r>
              <a:rPr lang="de-DE" dirty="0" smtClean="0"/>
              <a:t> FFT</a:t>
            </a:r>
            <a:endParaRPr lang="de-DE" dirty="0"/>
          </a:p>
        </p:txBody>
      </p:sp>
      <p:pic>
        <p:nvPicPr>
          <p:cNvPr id="4" name="Inhaltsplatzhalter 3" descr="cas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571744"/>
            <a:ext cx="3475902" cy="31657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162</Words>
  <Application>Microsoft Office PowerPoint</Application>
  <PresentationFormat>Bildschirmpräsentation (4:3)</PresentationFormat>
  <Paragraphs>63</Paragraphs>
  <Slides>19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Rhea</vt:lpstr>
      <vt:lpstr>Formel</vt:lpstr>
      <vt:lpstr>Fast Fourier Transform</vt:lpstr>
      <vt:lpstr>Agenda</vt:lpstr>
      <vt:lpstr>Historical Introduction</vt:lpstr>
      <vt:lpstr>Continuous Fourier Transform (CFT)</vt:lpstr>
      <vt:lpstr>Folie 5</vt:lpstr>
      <vt:lpstr>Discrete Fourier Transform</vt:lpstr>
      <vt:lpstr>Trigonometric Interpolation</vt:lpstr>
      <vt:lpstr>Trigonometric Interpolation</vt:lpstr>
      <vt:lpstr>Derivation of FFT</vt:lpstr>
      <vt:lpstr>FFT – Lower Bound:</vt:lpstr>
      <vt:lpstr>FFT if N is prime</vt:lpstr>
      <vt:lpstr>Implementation (N = power of 2)</vt:lpstr>
      <vt:lpstr>Recursive Implementation</vt:lpstr>
      <vt:lpstr>Recursive Implementation</vt:lpstr>
      <vt:lpstr>Iterative Implementation (N=8)</vt:lpstr>
      <vt:lpstr>Iterative Implementation (N=8)</vt:lpstr>
      <vt:lpstr>Iterative Implementation (N=8)</vt:lpstr>
      <vt:lpstr>Iterative Implementation</vt:lpstr>
      <vt:lpstr>Iterative Implementation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Fourier Transform</dc:title>
  <dc:creator>Stefan Wörner</dc:creator>
  <cp:lastModifiedBy>Stefan Wörner</cp:lastModifiedBy>
  <cp:revision>50</cp:revision>
  <dcterms:created xsi:type="dcterms:W3CDTF">2008-04-12T12:41:31Z</dcterms:created>
  <dcterms:modified xsi:type="dcterms:W3CDTF">2008-04-17T11:57:34Z</dcterms:modified>
</cp:coreProperties>
</file>